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155618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71462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4003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680827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5437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281886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074222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0985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151163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5FB7DB-6A55-4AAB-AA61-E0CBB30A746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55726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15FB7DB-6A55-4AAB-AA61-E0CBB30A746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342362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15FB7DB-6A55-4AAB-AA61-E0CBB30A746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372308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5FB7DB-6A55-4AAB-AA61-E0CBB30A746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35183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FB7DB-6A55-4AAB-AA61-E0CBB30A746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110292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5FB7DB-6A55-4AAB-AA61-E0CBB30A746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75522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5FB7DB-6A55-4AAB-AA61-E0CBB30A746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AD73F-54E7-4589-8146-DE424B6D7DEC}" type="slidenum">
              <a:rPr lang="en-US" smtClean="0"/>
              <a:t>‹#›</a:t>
            </a:fld>
            <a:endParaRPr lang="en-US"/>
          </a:p>
        </p:txBody>
      </p:sp>
    </p:spTree>
    <p:extLst>
      <p:ext uri="{BB962C8B-B14F-4D97-AF65-F5344CB8AC3E}">
        <p14:creationId xmlns:p14="http://schemas.microsoft.com/office/powerpoint/2010/main" val="2728982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5FB7DB-6A55-4AAB-AA61-E0CBB30A746D}" type="datetimeFigureOut">
              <a:rPr lang="en-US" smtClean="0"/>
              <a:t>11/12/2018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2AD73F-54E7-4589-8146-DE424B6D7DEC}" type="slidenum">
              <a:rPr lang="en-US" smtClean="0"/>
              <a:t>‹#›</a:t>
            </a:fld>
            <a:endParaRPr lang="en-US"/>
          </a:p>
        </p:txBody>
      </p:sp>
    </p:spTree>
    <p:extLst>
      <p:ext uri="{BB962C8B-B14F-4D97-AF65-F5344CB8AC3E}">
        <p14:creationId xmlns:p14="http://schemas.microsoft.com/office/powerpoint/2010/main" val="24913254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3062" y="2988131"/>
            <a:ext cx="7766936" cy="850436"/>
          </a:xfrm>
        </p:spPr>
        <p:txBody>
          <a:bodyPr/>
          <a:lstStyle/>
          <a:p>
            <a:pPr algn="l"/>
            <a:r>
              <a:rPr lang="ru-RU" b="1" dirty="0" err="1" smtClean="0"/>
              <a:t>Мафҳуми</a:t>
            </a:r>
            <a:r>
              <a:rPr lang="ru-RU" b="1" dirty="0" smtClean="0"/>
              <a:t> </a:t>
            </a:r>
            <a:r>
              <a:rPr lang="ru-RU" b="1" dirty="0" err="1" smtClean="0"/>
              <a:t>низоъ</a:t>
            </a:r>
            <a:endParaRPr lang="en-US" b="1" dirty="0"/>
          </a:p>
        </p:txBody>
      </p:sp>
      <p:sp>
        <p:nvSpPr>
          <p:cNvPr id="3" name="Подзаголовок 2"/>
          <p:cNvSpPr>
            <a:spLocks noGrp="1"/>
          </p:cNvSpPr>
          <p:nvPr>
            <p:ph type="subTitle" idx="1"/>
          </p:nvPr>
        </p:nvSpPr>
        <p:spPr>
          <a:xfrm>
            <a:off x="1013062" y="4060993"/>
            <a:ext cx="8130937" cy="2336520"/>
          </a:xfrm>
        </p:spPr>
        <p:txBody>
          <a:bodyPr>
            <a:noAutofit/>
          </a:bodyPr>
          <a:lstStyle/>
          <a:p>
            <a:pPr algn="l"/>
            <a:r>
              <a:rPr lang="ru-RU" sz="2000" dirty="0">
                <a:solidFill>
                  <a:schemeClr val="tx1"/>
                </a:solidFill>
              </a:rPr>
              <a:t>Конфликт – это когда люди пытаются удовлетворить свои неудовлетворенные потребности, повысить свое влияние, защитить свою идентичность, получить расширенный доступ к ресурсам и уменьшить неравенство и несправедливость. Но также стороной конфликта могут быть люди, сопротивляющиеся переменам, и борющиеся за сохранение привилегий. Конфликт – важная движущая сила перемен, </a:t>
            </a:r>
            <a:r>
              <a:rPr lang="ru-RU" sz="2000" dirty="0" smtClean="0">
                <a:solidFill>
                  <a:schemeClr val="tx1"/>
                </a:solidFill>
              </a:rPr>
              <a:t>а  </a:t>
            </a:r>
            <a:r>
              <a:rPr lang="ru-RU" sz="2000" dirty="0">
                <a:solidFill>
                  <a:schemeClr val="tx1"/>
                </a:solidFill>
              </a:rPr>
              <a:t>перемены лежат в основе почти всех репортажей</a:t>
            </a:r>
            <a:r>
              <a:rPr lang="ru-RU" sz="2000" dirty="0" smtClean="0">
                <a:solidFill>
                  <a:schemeClr val="tx1"/>
                </a:solidFill>
              </a:rPr>
              <a:t>.</a:t>
            </a:r>
          </a:p>
          <a:p>
            <a:pPr algn="l"/>
            <a:endParaRPr lang="ru-RU" sz="2000" dirty="0">
              <a:solidFill>
                <a:schemeClr val="tx1"/>
              </a:solidFill>
            </a:endParaRPr>
          </a:p>
          <a:p>
            <a:pPr algn="l"/>
            <a:endParaRPr lang="en-US" sz="2000" dirty="0">
              <a:solidFill>
                <a:schemeClr val="tx1"/>
              </a:solidFill>
            </a:endParaRPr>
          </a:p>
          <a:p>
            <a:pPr algn="l"/>
            <a:endParaRPr lang="en-US" sz="2000" dirty="0">
              <a:solidFill>
                <a:schemeClr val="tx1"/>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07067" y="399585"/>
            <a:ext cx="1483984" cy="117754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0163" y="303845"/>
            <a:ext cx="1280372" cy="1151900"/>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88190" y="419919"/>
            <a:ext cx="2197709" cy="934780"/>
          </a:xfrm>
          <a:prstGeom prst="rect">
            <a:avLst/>
          </a:prstGeom>
        </p:spPr>
      </p:pic>
    </p:spTree>
    <p:extLst>
      <p:ext uri="{BB962C8B-B14F-4D97-AF65-F5344CB8AC3E}">
        <p14:creationId xmlns:p14="http://schemas.microsoft.com/office/powerpoint/2010/main" val="395667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dirty="0" smtClean="0"/>
              <a:t>хулосаҳо</a:t>
            </a:r>
            <a:endParaRPr lang="en-US" sz="6000" dirty="0"/>
          </a:p>
        </p:txBody>
      </p:sp>
      <p:sp>
        <p:nvSpPr>
          <p:cNvPr id="3" name="Объект 2"/>
          <p:cNvSpPr>
            <a:spLocks noGrp="1"/>
          </p:cNvSpPr>
          <p:nvPr>
            <p:ph idx="1"/>
          </p:nvPr>
        </p:nvSpPr>
        <p:spPr/>
        <p:txBody>
          <a:bodyPr>
            <a:normAutofit/>
          </a:bodyPr>
          <a:lstStyle/>
          <a:p>
            <a:r>
              <a:rPr lang="tg-Cyrl-TJ" sz="2400" dirty="0" smtClean="0">
                <a:solidFill>
                  <a:schemeClr val="tx1"/>
                </a:solidFill>
              </a:rPr>
              <a:t>Низоъ зодаи  омил ва сабабҳои зиёдест ки дар бофти  ҷомеа  нуҳуфтаанд. Мақоми  муҳимро дар байни ин омилу сабабҳо “манфиат”  ИШҒОЛ КАРДААСТ.</a:t>
            </a:r>
          </a:p>
          <a:p>
            <a:r>
              <a:rPr lang="tg-Cyrl-TJ" sz="2400" dirty="0" smtClean="0">
                <a:solidFill>
                  <a:schemeClr val="tx1"/>
                </a:solidFill>
              </a:rPr>
              <a:t>Раванд  ва тамоюлҳои  навин таркиб ва мазмуни низоъро ҷиддан дигаргун месозанд ( масалан , низои тамадунҳо ва муборизаи байни адён)</a:t>
            </a:r>
            <a:endParaRPr lang="en-US" sz="2400" dirty="0">
              <a:solidFill>
                <a:schemeClr val="tx1"/>
              </a:solidFill>
            </a:endParaRPr>
          </a:p>
        </p:txBody>
      </p:sp>
    </p:spTree>
    <p:extLst>
      <p:ext uri="{BB962C8B-B14F-4D97-AF65-F5344CB8AC3E}">
        <p14:creationId xmlns:p14="http://schemas.microsoft.com/office/powerpoint/2010/main" val="1659107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Мафҳуми низоъ</a:t>
            </a:r>
            <a:endParaRPr lang="en-US" sz="6000" b="1" dirty="0"/>
          </a:p>
        </p:txBody>
      </p:sp>
      <p:sp>
        <p:nvSpPr>
          <p:cNvPr id="3" name="Объект 2"/>
          <p:cNvSpPr>
            <a:spLocks noGrp="1"/>
          </p:cNvSpPr>
          <p:nvPr>
            <p:ph idx="1"/>
          </p:nvPr>
        </p:nvSpPr>
        <p:spPr>
          <a:xfrm>
            <a:off x="677334" y="2160589"/>
            <a:ext cx="8596668" cy="3406493"/>
          </a:xfrm>
        </p:spPr>
        <p:txBody>
          <a:bodyPr>
            <a:normAutofit/>
          </a:bodyPr>
          <a:lstStyle/>
          <a:p>
            <a:pPr marL="0" indent="0">
              <a:buNone/>
            </a:pPr>
            <a:r>
              <a:rPr lang="tg-Cyrl-TJ" sz="2400" dirty="0" smtClean="0">
                <a:solidFill>
                  <a:schemeClr val="tx1"/>
                </a:solidFill>
              </a:rPr>
              <a:t>Низоъ  раванди табиист ки дар он ду ҷониб барои таъмини манфиатҳо ва ниёзҳои ҳаётӣ ва аслии худ ва ҷилавгирӣ аз дастёбии руқиби худ ба ҳадафу манфиаттҳои мушаххас ё тағйири мавқеъ ва назари рақиб дар бархурди давомдор қарор доранд.Ин бархурд огоҳона ва ҳадафмандона аст. Мафҳум дар  осори зиёди  илмӣ ва таълимӣ ҳудуди собит ва эътирофшудаи маъноӣ надорад. Он маънои зиёде дошта мафҳумҳои рақобат , бархурд,зиддият, муқовимат ва буҳронро фаро гирифтааст.</a:t>
            </a:r>
            <a:endParaRPr lang="en-US" sz="2400" dirty="0">
              <a:solidFill>
                <a:schemeClr val="tx1"/>
              </a:solidFill>
            </a:endParaRPr>
          </a:p>
        </p:txBody>
      </p:sp>
    </p:spTree>
    <p:extLst>
      <p:ext uri="{BB962C8B-B14F-4D97-AF65-F5344CB8AC3E}">
        <p14:creationId xmlns:p14="http://schemas.microsoft.com/office/powerpoint/2010/main" val="88661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00317"/>
            <a:ext cx="8596668" cy="1232648"/>
          </a:xfrm>
        </p:spPr>
        <p:txBody>
          <a:bodyPr>
            <a:noAutofit/>
          </a:bodyPr>
          <a:lstStyle/>
          <a:p>
            <a:pPr>
              <a:lnSpc>
                <a:spcPts val="5000"/>
              </a:lnSpc>
            </a:pPr>
            <a:r>
              <a:rPr lang="tg-Cyrl-TJ" sz="6000" b="1" dirty="0" smtClean="0"/>
              <a:t>Низоъ ҳамчун падидаи иҷтимоӣ</a:t>
            </a:r>
            <a:endParaRPr lang="en-US" sz="6000" b="1" dirty="0"/>
          </a:p>
        </p:txBody>
      </p:sp>
      <p:sp>
        <p:nvSpPr>
          <p:cNvPr id="3" name="Объект 2"/>
          <p:cNvSpPr>
            <a:spLocks noGrp="1"/>
          </p:cNvSpPr>
          <p:nvPr>
            <p:ph idx="1"/>
          </p:nvPr>
        </p:nvSpPr>
        <p:spPr>
          <a:xfrm>
            <a:off x="677334" y="2030506"/>
            <a:ext cx="8596668" cy="4612341"/>
          </a:xfrm>
        </p:spPr>
        <p:txBody>
          <a:bodyPr>
            <a:noAutofit/>
          </a:bodyPr>
          <a:lstStyle/>
          <a:p>
            <a:r>
              <a:rPr lang="tg-Cyrl-TJ" sz="2400" dirty="0" smtClean="0"/>
              <a:t>Низоъ “ хусусиятӣ зотӣ ва рафънопазири сохтор ва раванди ташаккул ва амалкарди ҷомеаҳост”. Ралф Дарендоф</a:t>
            </a:r>
          </a:p>
          <a:p>
            <a:r>
              <a:rPr lang="tg-Cyrl-TJ" sz="2400" dirty="0" smtClean="0"/>
              <a:t>Дар низои иҷтимоӣ ҳадди  ақал ду  ҷониби даргир аст. Амали онҳо барои ноил шудан ба ҳадафҳои усулан мухолиф ва зид равона аст ки ногузир бархурдро тавлид ва шиддат мебахшад.</a:t>
            </a:r>
          </a:p>
          <a:p>
            <a:r>
              <a:rPr lang="tg-Cyrl-TJ" sz="2400" dirty="0" smtClean="0"/>
              <a:t>Шиддати  бархурд сабабгори тағйир ва таҳаввули рафтор, шеваҳои амал, барноарезӣ ва тадбиқи ҳадафҳо мегардад</a:t>
            </a:r>
          </a:p>
          <a:p>
            <a:r>
              <a:rPr lang="tg-Cyrl-TJ" sz="2400" dirty="0" smtClean="0"/>
              <a:t>Аз ин ҷиҳат низои иҷтимоӣ вазъи возеҳ ва мусаллами зидиятҳои айнӣ ва зеҳнӣ аст, ки дар бархурд ва муқовимати ҷонибҳо инъикоси том дорад.</a:t>
            </a:r>
          </a:p>
          <a:p>
            <a:endParaRPr lang="en-US" sz="2400" dirty="0"/>
          </a:p>
        </p:txBody>
      </p:sp>
    </p:spTree>
    <p:extLst>
      <p:ext uri="{BB962C8B-B14F-4D97-AF65-F5344CB8AC3E}">
        <p14:creationId xmlns:p14="http://schemas.microsoft.com/office/powerpoint/2010/main" val="1969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Низоъ-падидаи иҷтимоӣ</a:t>
            </a:r>
            <a:endParaRPr lang="en-US" sz="6000" b="1" dirty="0"/>
          </a:p>
        </p:txBody>
      </p:sp>
      <p:sp>
        <p:nvSpPr>
          <p:cNvPr id="3" name="Объект 2"/>
          <p:cNvSpPr>
            <a:spLocks noGrp="1"/>
          </p:cNvSpPr>
          <p:nvPr>
            <p:ph idx="1"/>
          </p:nvPr>
        </p:nvSpPr>
        <p:spPr>
          <a:xfrm>
            <a:off x="677334" y="1930400"/>
            <a:ext cx="8596668" cy="3880773"/>
          </a:xfrm>
        </p:spPr>
        <p:txBody>
          <a:bodyPr>
            <a:noAutofit/>
          </a:bodyPr>
          <a:lstStyle/>
          <a:p>
            <a:r>
              <a:rPr lang="tg-Cyrl-TJ" sz="2400" dirty="0" smtClean="0">
                <a:solidFill>
                  <a:schemeClr val="tx1"/>
                </a:solidFill>
              </a:rPr>
              <a:t>Таркиб ва сохти низои иҷтимоӣ низ масъалаи печида аст. Мамулан  мураккаб ва қисман ба ҳам зид аст. Нақши амалии рукнҳо ва  ва унсурҳои муҳимтарин дар низоъҳои дохилинизом(оила . Гуруҳ,давлат,ҷомеаи байналмилалӣ), байнинизомӣ ва фаронизомӣ нисбатан гуногун аст.</a:t>
            </a:r>
          </a:p>
          <a:p>
            <a:r>
              <a:rPr lang="tg-Cyrl-TJ" sz="2400" dirty="0" smtClean="0">
                <a:solidFill>
                  <a:schemeClr val="tx1"/>
                </a:solidFill>
              </a:rPr>
              <a:t>Масъалаи дигар шинохти табиати низоъ аст. Низоъ шакли возеҳи бархурд аст. Аз ин ру дар фаҳмиши омма ва баъзе доираҳои илмӣ ҳамчун падидаи манфӣ арзёбӣ мешавад</a:t>
            </a:r>
          </a:p>
          <a:p>
            <a:r>
              <a:rPr lang="tg-Cyrl-TJ" sz="2400" dirty="0" smtClean="0">
                <a:solidFill>
                  <a:schemeClr val="tx1"/>
                </a:solidFill>
              </a:rPr>
              <a:t>Вале иддае аз муҳақиқон онро саросар манфӣ намешуморанд</a:t>
            </a:r>
          </a:p>
          <a:p>
            <a:r>
              <a:rPr lang="tg-Cyrl-TJ" sz="2400" dirty="0" smtClean="0">
                <a:solidFill>
                  <a:schemeClr val="tx1"/>
                </a:solidFill>
              </a:rPr>
              <a:t>Мисол.Ҷанги дуюми ҷаҳон.</a:t>
            </a:r>
          </a:p>
          <a:p>
            <a:endParaRPr lang="en-US" sz="2400" dirty="0">
              <a:solidFill>
                <a:schemeClr val="tx1"/>
              </a:solidFill>
            </a:endParaRPr>
          </a:p>
        </p:txBody>
      </p:sp>
    </p:spTree>
    <p:extLst>
      <p:ext uri="{BB962C8B-B14F-4D97-AF65-F5344CB8AC3E}">
        <p14:creationId xmlns:p14="http://schemas.microsoft.com/office/powerpoint/2010/main" val="3502909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Низоъ падидаи таърихӣ</a:t>
            </a:r>
            <a:endParaRPr lang="en-US" sz="6000" b="1" dirty="0"/>
          </a:p>
        </p:txBody>
      </p:sp>
      <p:sp>
        <p:nvSpPr>
          <p:cNvPr id="3" name="Объект 2"/>
          <p:cNvSpPr>
            <a:spLocks noGrp="1"/>
          </p:cNvSpPr>
          <p:nvPr>
            <p:ph idx="1"/>
          </p:nvPr>
        </p:nvSpPr>
        <p:spPr/>
        <p:txBody>
          <a:bodyPr>
            <a:normAutofit/>
          </a:bodyPr>
          <a:lstStyle/>
          <a:p>
            <a:r>
              <a:rPr lang="tg-Cyrl-TJ" sz="2400" dirty="0" smtClean="0">
                <a:solidFill>
                  <a:schemeClr val="tx1"/>
                </a:solidFill>
              </a:rPr>
              <a:t>Низоъ  падидаи хоси таърихӣ низ ҳаст</a:t>
            </a:r>
          </a:p>
          <a:p>
            <a:r>
              <a:rPr lang="tg-Cyrl-TJ" sz="2400" dirty="0" smtClean="0">
                <a:solidFill>
                  <a:schemeClr val="tx1"/>
                </a:solidFill>
              </a:rPr>
              <a:t>Табиист ки оғози дақиқи таърихии он вуҷуд надорад.</a:t>
            </a:r>
          </a:p>
          <a:p>
            <a:r>
              <a:rPr lang="tg-Cyrl-TJ" sz="2400" dirty="0" smtClean="0">
                <a:solidFill>
                  <a:schemeClr val="tx1"/>
                </a:solidFill>
              </a:rPr>
              <a:t>Агар мо даврони  ташаккули типи  муосири инсонро баррасӣ намоем мебинем ки рушди ҷомеаи инсонӣ даршароити муқовимат ва бархурдҳои шадид сурат гирифтааст</a:t>
            </a:r>
          </a:p>
          <a:p>
            <a:r>
              <a:rPr lang="tg-Cyrl-TJ" sz="2400" dirty="0" smtClean="0">
                <a:solidFill>
                  <a:schemeClr val="tx1"/>
                </a:solidFill>
              </a:rPr>
              <a:t>Таҳти таъсири омилҳои гуногун мазмуни таърихии низоъ таҳаввули ҷиддӣ меёфт  ва печидатар мешуд</a:t>
            </a:r>
          </a:p>
          <a:p>
            <a:endParaRPr lang="en-US" sz="2400" dirty="0">
              <a:solidFill>
                <a:schemeClr val="tx1"/>
              </a:solidFill>
            </a:endParaRPr>
          </a:p>
        </p:txBody>
      </p:sp>
    </p:spTree>
    <p:extLst>
      <p:ext uri="{BB962C8B-B14F-4D97-AF65-F5344CB8AC3E}">
        <p14:creationId xmlns:p14="http://schemas.microsoft.com/office/powerpoint/2010/main" val="336127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Сабаҳои низоъ</a:t>
            </a:r>
            <a:endParaRPr lang="en-US" sz="6000" b="1" dirty="0"/>
          </a:p>
        </p:txBody>
      </p:sp>
      <p:sp>
        <p:nvSpPr>
          <p:cNvPr id="3" name="Объект 2"/>
          <p:cNvSpPr>
            <a:spLocks noGrp="1"/>
          </p:cNvSpPr>
          <p:nvPr>
            <p:ph idx="1"/>
          </p:nvPr>
        </p:nvSpPr>
        <p:spPr>
          <a:xfrm>
            <a:off x="677334" y="1930400"/>
            <a:ext cx="8870078" cy="4537635"/>
          </a:xfrm>
        </p:spPr>
        <p:txBody>
          <a:bodyPr>
            <a:noAutofit/>
          </a:bodyPr>
          <a:lstStyle/>
          <a:p>
            <a:pPr marL="0" indent="0">
              <a:buNone/>
            </a:pPr>
            <a:r>
              <a:rPr lang="ru-RU" sz="2000" dirty="0">
                <a:solidFill>
                  <a:schemeClr val="tx1"/>
                </a:solidFill>
              </a:rPr>
              <a:t>причин  для  конфликта.  Они  разнообразны,  и </a:t>
            </a:r>
            <a:r>
              <a:rPr lang="tg-Cyrl-TJ" sz="2000" dirty="0">
                <a:solidFill>
                  <a:schemeClr val="tx1"/>
                </a:solidFill>
              </a:rPr>
              <a:t> </a:t>
            </a:r>
            <a:r>
              <a:rPr lang="ru-RU" sz="2000" dirty="0" smtClean="0">
                <a:solidFill>
                  <a:schemeClr val="tx1"/>
                </a:solidFill>
              </a:rPr>
              <a:t>в</a:t>
            </a:r>
            <a:r>
              <a:rPr lang="ru-RU" sz="2000" dirty="0">
                <a:solidFill>
                  <a:schemeClr val="tx1"/>
                </a:solidFill>
              </a:rPr>
              <a:t> большинстве случаев речь идет не просто об одном основании или об </a:t>
            </a:r>
            <a:endParaRPr lang="en-US" sz="2000" dirty="0">
              <a:solidFill>
                <a:schemeClr val="tx1"/>
              </a:solidFill>
            </a:endParaRPr>
          </a:p>
          <a:p>
            <a:pPr marL="0" indent="0">
              <a:buNone/>
            </a:pPr>
            <a:r>
              <a:rPr lang="ru-RU" sz="2000" dirty="0">
                <a:solidFill>
                  <a:schemeClr val="tx1"/>
                </a:solidFill>
              </a:rPr>
              <a:t>одной причине для определенного конфликта – природа конфликтов </a:t>
            </a:r>
            <a:endParaRPr lang="en-US" sz="2000" dirty="0">
              <a:solidFill>
                <a:schemeClr val="tx1"/>
              </a:solidFill>
            </a:endParaRPr>
          </a:p>
          <a:p>
            <a:pPr marL="0" indent="0">
              <a:buNone/>
            </a:pPr>
            <a:r>
              <a:rPr lang="ru-RU" sz="2000" dirty="0">
                <a:solidFill>
                  <a:schemeClr val="tx1"/>
                </a:solidFill>
              </a:rPr>
              <a:t>обычно многогранна. Некоторые из причин включают</a:t>
            </a:r>
            <a:r>
              <a:rPr lang="ru-RU" sz="2000" dirty="0" smtClean="0">
                <a:solidFill>
                  <a:schemeClr val="tx1"/>
                </a:solidFill>
              </a:rPr>
              <a:t>:</a:t>
            </a:r>
            <a:endParaRPr lang="en-US" sz="2000" dirty="0">
              <a:solidFill>
                <a:schemeClr val="tx1"/>
              </a:solidFill>
            </a:endParaRPr>
          </a:p>
          <a:p>
            <a:pPr marL="0" indent="0">
              <a:buNone/>
            </a:pPr>
            <a:r>
              <a:rPr lang="ru-RU" sz="2000" dirty="0">
                <a:solidFill>
                  <a:schemeClr val="tx1"/>
                </a:solidFill>
              </a:rPr>
              <a:t>дефицит ресурсов или когда происходит несправедливое распределение таких ресурсов, как продукты питания, жилье, рабочие места  или земля;</a:t>
            </a:r>
            <a:endParaRPr lang="en-US" sz="2000" dirty="0">
              <a:solidFill>
                <a:schemeClr val="tx1"/>
              </a:solidFill>
            </a:endParaRPr>
          </a:p>
          <a:p>
            <a:pPr marL="0" indent="0">
              <a:buNone/>
            </a:pPr>
            <a:r>
              <a:rPr lang="ru-RU" sz="2000" dirty="0">
                <a:solidFill>
                  <a:schemeClr val="tx1"/>
                </a:solidFill>
              </a:rPr>
              <a:t>между двумя (или больше) группами, находящимися в конфликте, </a:t>
            </a:r>
            <a:endParaRPr lang="en-US" sz="2000" dirty="0">
              <a:solidFill>
                <a:schemeClr val="tx1"/>
              </a:solidFill>
            </a:endParaRPr>
          </a:p>
          <a:p>
            <a:pPr marL="0" indent="0">
              <a:buNone/>
            </a:pPr>
            <a:r>
              <a:rPr lang="ru-RU" sz="2000" dirty="0">
                <a:solidFill>
                  <a:schemeClr val="tx1"/>
                </a:solidFill>
              </a:rPr>
              <a:t>отсутствует коммуникация или ее очень мало;</a:t>
            </a:r>
            <a:endParaRPr lang="en-US" sz="2000" dirty="0">
              <a:solidFill>
                <a:schemeClr val="tx1"/>
              </a:solidFill>
            </a:endParaRPr>
          </a:p>
          <a:p>
            <a:pPr marL="0" indent="0">
              <a:buNone/>
            </a:pPr>
            <a:r>
              <a:rPr lang="ru-RU" sz="2000" dirty="0">
                <a:solidFill>
                  <a:schemeClr val="tx1"/>
                </a:solidFill>
              </a:rPr>
              <a:t>у групп ошибочные идеи и убеждения относительно друг друга;</a:t>
            </a:r>
            <a:endParaRPr lang="en-US" sz="2000" dirty="0">
              <a:solidFill>
                <a:schemeClr val="tx1"/>
              </a:solidFill>
            </a:endParaRPr>
          </a:p>
          <a:p>
            <a:pPr marL="0" indent="0">
              <a:buNone/>
            </a:pPr>
            <a:r>
              <a:rPr lang="ru-RU" sz="2000" dirty="0">
                <a:solidFill>
                  <a:schemeClr val="tx1"/>
                </a:solidFill>
              </a:rPr>
              <a:t>между ними существуют неразрешенные обиды из прошлого;</a:t>
            </a:r>
            <a:endParaRPr lang="en-US" sz="2000" dirty="0">
              <a:solidFill>
                <a:schemeClr val="tx1"/>
              </a:solidFill>
            </a:endParaRPr>
          </a:p>
          <a:p>
            <a:pPr marL="0" indent="0">
              <a:buNone/>
            </a:pPr>
            <a:r>
              <a:rPr lang="ru-RU" sz="2000" dirty="0">
                <a:solidFill>
                  <a:schemeClr val="tx1"/>
                </a:solidFill>
              </a:rPr>
              <a:t>происходит неравномерное распределение власти.</a:t>
            </a:r>
            <a:endParaRPr lang="en-US" sz="2000" dirty="0">
              <a:solidFill>
                <a:schemeClr val="tx1"/>
              </a:solidFill>
            </a:endParaRPr>
          </a:p>
          <a:p>
            <a:pPr marL="0" indent="0">
              <a:buNone/>
            </a:pPr>
            <a:endParaRPr lang="en-US" sz="2000" dirty="0">
              <a:solidFill>
                <a:schemeClr val="tx1"/>
              </a:solidFill>
            </a:endParaRPr>
          </a:p>
        </p:txBody>
      </p:sp>
    </p:spTree>
    <p:extLst>
      <p:ext uri="{BB962C8B-B14F-4D97-AF65-F5344CB8AC3E}">
        <p14:creationId xmlns:p14="http://schemas.microsoft.com/office/powerpoint/2010/main" val="45163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Сабабҳои низоъ</a:t>
            </a:r>
            <a:endParaRPr lang="en-US" sz="6000" b="1" dirty="0"/>
          </a:p>
        </p:txBody>
      </p:sp>
      <p:sp>
        <p:nvSpPr>
          <p:cNvPr id="3" name="Объект 2"/>
          <p:cNvSpPr>
            <a:spLocks noGrp="1"/>
          </p:cNvSpPr>
          <p:nvPr>
            <p:ph idx="1"/>
          </p:nvPr>
        </p:nvSpPr>
        <p:spPr>
          <a:xfrm>
            <a:off x="677334" y="1930400"/>
            <a:ext cx="8596668" cy="4482258"/>
          </a:xfrm>
        </p:spPr>
        <p:txBody>
          <a:bodyPr>
            <a:normAutofit/>
          </a:bodyPr>
          <a:lstStyle/>
          <a:p>
            <a:r>
              <a:rPr lang="tg-Cyrl-TJ" sz="2400" dirty="0" smtClean="0">
                <a:solidFill>
                  <a:schemeClr val="tx1"/>
                </a:solidFill>
              </a:rPr>
              <a:t>Агар мо маҷмуи сабабҳо ва омилҳои низоъро баррасӣ намоем, </a:t>
            </a:r>
            <a:r>
              <a:rPr lang="tg-Cyrl-TJ" sz="2400" dirty="0">
                <a:solidFill>
                  <a:schemeClr val="tx1"/>
                </a:solidFill>
              </a:rPr>
              <a:t>м</a:t>
            </a:r>
            <a:r>
              <a:rPr lang="tg-Cyrl-TJ" sz="2400" dirty="0" smtClean="0">
                <a:solidFill>
                  <a:schemeClr val="tx1"/>
                </a:solidFill>
              </a:rPr>
              <a:t>ебинем ки дар маркази онҳо сабаби муҳимтарин ва ҳатто бунёдӣ қарор дорад,ки онро метавон мухтасаран МАНФИАТ номид. Он возеҳ аст, ҳатто дар мавриде ки ҷонибҳо онро  устокорона  рупуш  мекунанд</a:t>
            </a:r>
            <a:r>
              <a:rPr lang="tg-Cyrl-TJ" sz="2400" dirty="0" smtClean="0">
                <a:solidFill>
                  <a:schemeClr val="tx1"/>
                </a:solidFill>
              </a:rPr>
              <a:t>.</a:t>
            </a:r>
          </a:p>
          <a:p>
            <a:endParaRPr lang="tg-Cyrl-TJ" sz="2400" dirty="0" smtClean="0">
              <a:solidFill>
                <a:schemeClr val="tx1"/>
              </a:solidFill>
            </a:endParaRPr>
          </a:p>
          <a:p>
            <a:r>
              <a:rPr lang="tg-Cyrl-TJ" sz="2400" dirty="0" smtClean="0">
                <a:solidFill>
                  <a:schemeClr val="tx1"/>
                </a:solidFill>
              </a:rPr>
              <a:t>Зиндагии иҷтимоии  инсон ниёзҳои зиёд дорад ва таъмин нагардидани  ҳаётитирини онҳо( аз қабилии ниёзҳои амниятӣ, физиологӣ, иҷтимоӣ, мақом ва эътибори сиёсӣ, ояндаи устувор ва дилхоҳ ва ғайра омилҳои асосии зуҳур ва ташаккули низоъанд.</a:t>
            </a:r>
          </a:p>
          <a:p>
            <a:endParaRPr lang="en-US" sz="2400" dirty="0">
              <a:solidFill>
                <a:schemeClr val="tx1"/>
              </a:solidFill>
            </a:endParaRPr>
          </a:p>
        </p:txBody>
      </p:sp>
    </p:spTree>
    <p:extLst>
      <p:ext uri="{BB962C8B-B14F-4D97-AF65-F5344CB8AC3E}">
        <p14:creationId xmlns:p14="http://schemas.microsoft.com/office/powerpoint/2010/main" val="105399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dirty="0" smtClean="0"/>
              <a:t>Низоми  “арзишҳо”</a:t>
            </a:r>
            <a:endParaRPr lang="en-US" sz="6000" dirty="0"/>
          </a:p>
        </p:txBody>
      </p:sp>
      <p:sp>
        <p:nvSpPr>
          <p:cNvPr id="3" name="Объект 2"/>
          <p:cNvSpPr>
            <a:spLocks noGrp="1"/>
          </p:cNvSpPr>
          <p:nvPr>
            <p:ph idx="1"/>
          </p:nvPr>
        </p:nvSpPr>
        <p:spPr/>
        <p:txBody>
          <a:bodyPr>
            <a:normAutofit/>
          </a:bodyPr>
          <a:lstStyle/>
          <a:p>
            <a:r>
              <a:rPr lang="tg-Cyrl-TJ" sz="2400" dirty="0" smtClean="0">
                <a:solidFill>
                  <a:schemeClr val="tx1"/>
                </a:solidFill>
              </a:rPr>
              <a:t>Маркс : омилҳои моддӣ нақши тарҷеҳӣ доранд</a:t>
            </a:r>
          </a:p>
          <a:p>
            <a:r>
              <a:rPr lang="tg-Cyrl-TJ" sz="2400" dirty="0" smtClean="0">
                <a:solidFill>
                  <a:schemeClr val="tx1"/>
                </a:solidFill>
              </a:rPr>
              <a:t>М Вебер: созмондиҳандаи  чунин низом арзишҳои маънавӣ мебошанд</a:t>
            </a:r>
          </a:p>
          <a:p>
            <a:r>
              <a:rPr lang="tg-Cyrl-TJ" sz="2400" dirty="0" smtClean="0">
                <a:solidFill>
                  <a:schemeClr val="tx1"/>
                </a:solidFill>
              </a:rPr>
              <a:t>Ҳар ду назария пайванди наздик ва тақрибан табиии манфиат ва арзишҳоро эътироф  ва таъкид доранд.</a:t>
            </a:r>
          </a:p>
          <a:p>
            <a:r>
              <a:rPr lang="tg-Cyrl-TJ" sz="2400" dirty="0" smtClean="0">
                <a:solidFill>
                  <a:schemeClr val="tx1"/>
                </a:solidFill>
              </a:rPr>
              <a:t>Мисоли Эрон</a:t>
            </a:r>
          </a:p>
          <a:p>
            <a:r>
              <a:rPr lang="tg-Cyrl-TJ" sz="2400" dirty="0" smtClean="0">
                <a:solidFill>
                  <a:schemeClr val="tx1"/>
                </a:solidFill>
              </a:rPr>
              <a:t>Дар таҷрибаи таърихӣ низое ки натиҷаи сабабҳои гуногуннамуд ва гуногун таркиб.(Афғонистон) мебошанд</a:t>
            </a:r>
            <a:endParaRPr lang="en-US" sz="2400" dirty="0">
              <a:solidFill>
                <a:schemeClr val="tx1"/>
              </a:solidFill>
            </a:endParaRPr>
          </a:p>
        </p:txBody>
      </p:sp>
    </p:spTree>
    <p:extLst>
      <p:ext uri="{BB962C8B-B14F-4D97-AF65-F5344CB8AC3E}">
        <p14:creationId xmlns:p14="http://schemas.microsoft.com/office/powerpoint/2010/main" val="3337573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g-Cyrl-TJ" sz="6000" b="1" dirty="0" smtClean="0"/>
              <a:t>хулосаҳо</a:t>
            </a:r>
            <a:endParaRPr lang="en-US" sz="6000" b="1" dirty="0"/>
          </a:p>
        </p:txBody>
      </p:sp>
      <p:sp>
        <p:nvSpPr>
          <p:cNvPr id="3" name="Объект 2"/>
          <p:cNvSpPr>
            <a:spLocks noGrp="1"/>
          </p:cNvSpPr>
          <p:nvPr>
            <p:ph idx="1"/>
          </p:nvPr>
        </p:nvSpPr>
        <p:spPr/>
        <p:txBody>
          <a:bodyPr>
            <a:normAutofit/>
          </a:bodyPr>
          <a:lstStyle/>
          <a:p>
            <a:r>
              <a:rPr lang="tg-Cyrl-TJ" sz="2400" dirty="0" smtClean="0">
                <a:solidFill>
                  <a:schemeClr val="tx1"/>
                </a:solidFill>
              </a:rPr>
              <a:t>Низоъ падидаи табиӣ буда хоси ҷомеаи инсонист. Он шакли возеҳ ва асосан шадиди  бархурд ва мубориза аст</a:t>
            </a:r>
          </a:p>
          <a:p>
            <a:r>
              <a:rPr lang="tg-Cyrl-TJ" sz="2400" dirty="0" smtClean="0">
                <a:solidFill>
                  <a:schemeClr val="tx1"/>
                </a:solidFill>
              </a:rPr>
              <a:t>2 низо дорои  таркиб ва сохтори ниҳоят мураккаб мебошад  ва аз ин ру навъбандӣ ва </a:t>
            </a:r>
            <a:r>
              <a:rPr lang="tg-Cyrl-TJ" sz="2400" dirty="0">
                <a:solidFill>
                  <a:schemeClr val="tx1"/>
                </a:solidFill>
              </a:rPr>
              <a:t>типологияҳои  ниҳоят </a:t>
            </a:r>
            <a:r>
              <a:rPr lang="tg-Cyrl-TJ" sz="2400" dirty="0" smtClean="0">
                <a:solidFill>
                  <a:schemeClr val="tx1"/>
                </a:solidFill>
              </a:rPr>
              <a:t>зиёд асоснок ва пешниҳод шудаанд( табиию экологӣ, таърихб,иҷтимоӣ миллию қавмӣ, фарҳаггӣ ,минтақавӣ......</a:t>
            </a:r>
          </a:p>
          <a:p>
            <a:r>
              <a:rPr lang="tg-Cyrl-TJ" sz="2400" dirty="0" smtClean="0">
                <a:solidFill>
                  <a:schemeClr val="tx1"/>
                </a:solidFill>
              </a:rPr>
              <a:t>Низоъ  равендаст ки марҳилаҳои асосӣ: латентӣ(ғайриошкор), оғоз, авҷ ва хатм дорад. Ҷанбаи муҳими он сатҳи низоъ  мебошад. </a:t>
            </a:r>
            <a:endParaRPr lang="en-US" sz="2400" dirty="0">
              <a:solidFill>
                <a:schemeClr val="tx1"/>
              </a:solidFill>
            </a:endParaRPr>
          </a:p>
        </p:txBody>
      </p:sp>
    </p:spTree>
    <p:extLst>
      <p:ext uri="{BB962C8B-B14F-4D97-AF65-F5344CB8AC3E}">
        <p14:creationId xmlns:p14="http://schemas.microsoft.com/office/powerpoint/2010/main" val="1631076546"/>
      </p:ext>
    </p:extLst>
  </p:cSld>
  <p:clrMapOvr>
    <a:masterClrMapping/>
  </p:clrMapOvr>
</p:sld>
</file>

<file path=ppt/theme/theme1.xml><?xml version="1.0" encoding="utf-8"?>
<a:theme xmlns:a="http://schemas.openxmlformats.org/drawingml/2006/main" name="Аспект">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513</TotalTime>
  <Words>628</Words>
  <Application>Microsoft Office PowerPoint</Application>
  <PresentationFormat>Широкоэкранный</PresentationFormat>
  <Paragraphs>47</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Wingdings 3</vt:lpstr>
      <vt:lpstr>Аспект</vt:lpstr>
      <vt:lpstr>Мафҳуми низоъ</vt:lpstr>
      <vt:lpstr>Мафҳуми низоъ</vt:lpstr>
      <vt:lpstr>Низоъ ҳамчун падидаи иҷтимоӣ</vt:lpstr>
      <vt:lpstr>Низоъ-падидаи иҷтимоӣ</vt:lpstr>
      <vt:lpstr>Низоъ падидаи таърихӣ</vt:lpstr>
      <vt:lpstr>Сабаҳои низоъ</vt:lpstr>
      <vt:lpstr>Сабабҳои низоъ</vt:lpstr>
      <vt:lpstr>Низоми  “арзишҳо”</vt:lpstr>
      <vt:lpstr>хулосаҳо</vt:lpstr>
      <vt:lpstr>хулосаҳо</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Мафҳуми низоъ</dc:title>
  <dc:creator>FIN1085</dc:creator>
  <cp:lastModifiedBy>Пользователь Windows</cp:lastModifiedBy>
  <cp:revision>23</cp:revision>
  <dcterms:created xsi:type="dcterms:W3CDTF">2018-11-08T18:35:19Z</dcterms:created>
  <dcterms:modified xsi:type="dcterms:W3CDTF">2018-11-12T11:58:16Z</dcterms:modified>
</cp:coreProperties>
</file>